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64" r:id="rId5"/>
    <p:sldId id="269" r:id="rId6"/>
    <p:sldId id="270" r:id="rId7"/>
    <p:sldId id="268" r:id="rId8"/>
    <p:sldId id="266" r:id="rId9"/>
    <p:sldId id="267" r:id="rId10"/>
    <p:sldId id="271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FF4F4F"/>
    <a:srgbClr val="FF1515"/>
    <a:srgbClr val="B4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4FB89F-F09D-4C32-8A3B-65D21A0BE7E5}" v="2" dt="2024-09-27T11:57:01.2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280" autoAdjust="0"/>
  </p:normalViewPr>
  <p:slideViewPr>
    <p:cSldViewPr snapToGrid="0">
      <p:cViewPr>
        <p:scale>
          <a:sx n="90" d="100"/>
          <a:sy n="90" d="100"/>
        </p:scale>
        <p:origin x="1234" y="-28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 Allen" userId="43bc4f32-033e-435d-93d0-f7b034a1d53e" providerId="ADAL" clId="{D44FB89F-F09D-4C32-8A3B-65D21A0BE7E5}"/>
    <pc:docChg chg="undo custSel modSld">
      <pc:chgData name="Kim Allen" userId="43bc4f32-033e-435d-93d0-f7b034a1d53e" providerId="ADAL" clId="{D44FB89F-F09D-4C32-8A3B-65D21A0BE7E5}" dt="2024-09-27T11:58:48.288" v="595" actId="20577"/>
      <pc:docMkLst>
        <pc:docMk/>
      </pc:docMkLst>
      <pc:sldChg chg="addSp delSp modSp mod">
        <pc:chgData name="Kim Allen" userId="43bc4f32-033e-435d-93d0-f7b034a1d53e" providerId="ADAL" clId="{D44FB89F-F09D-4C32-8A3B-65D21A0BE7E5}" dt="2024-09-27T11:58:48.288" v="595" actId="20577"/>
        <pc:sldMkLst>
          <pc:docMk/>
          <pc:sldMk cId="582715026" sldId="267"/>
        </pc:sldMkLst>
        <pc:spChg chg="add del">
          <ac:chgData name="Kim Allen" userId="43bc4f32-033e-435d-93d0-f7b034a1d53e" providerId="ADAL" clId="{D44FB89F-F09D-4C32-8A3B-65D21A0BE7E5}" dt="2024-09-27T08:19:24.887" v="1" actId="478"/>
          <ac:spMkLst>
            <pc:docMk/>
            <pc:sldMk cId="582715026" sldId="267"/>
            <ac:spMk id="3" creationId="{477DA062-C09A-180D-672C-71479551CD9E}"/>
          </ac:spMkLst>
        </pc:spChg>
        <pc:spChg chg="add mod">
          <ac:chgData name="Kim Allen" userId="43bc4f32-033e-435d-93d0-f7b034a1d53e" providerId="ADAL" clId="{D44FB89F-F09D-4C32-8A3B-65D21A0BE7E5}" dt="2024-09-27T11:58:27.134" v="593" actId="255"/>
          <ac:spMkLst>
            <pc:docMk/>
            <pc:sldMk cId="582715026" sldId="267"/>
            <ac:spMk id="5" creationId="{3D8CE132-9C48-7B68-2F66-A078812C59DC}"/>
          </ac:spMkLst>
        </pc:spChg>
        <pc:spChg chg="add mod">
          <ac:chgData name="Kim Allen" userId="43bc4f32-033e-435d-93d0-f7b034a1d53e" providerId="ADAL" clId="{D44FB89F-F09D-4C32-8A3B-65D21A0BE7E5}" dt="2024-09-27T11:58:48.288" v="595" actId="20577"/>
          <ac:spMkLst>
            <pc:docMk/>
            <pc:sldMk cId="582715026" sldId="267"/>
            <ac:spMk id="6" creationId="{C48C8B4E-607E-76CB-6EE7-4ECA9C5136A1}"/>
          </ac:spMkLst>
        </pc:spChg>
        <pc:spChg chg="mod">
          <ac:chgData name="Kim Allen" userId="43bc4f32-033e-435d-93d0-f7b034a1d53e" providerId="ADAL" clId="{D44FB89F-F09D-4C32-8A3B-65D21A0BE7E5}" dt="2024-09-27T11:55:50.291" v="569" actId="21"/>
          <ac:spMkLst>
            <pc:docMk/>
            <pc:sldMk cId="582715026" sldId="267"/>
            <ac:spMk id="19" creationId="{00000000-0000-0000-0000-000000000000}"/>
          </ac:spMkLst>
        </pc:spChg>
        <pc:spChg chg="mod">
          <ac:chgData name="Kim Allen" userId="43bc4f32-033e-435d-93d0-f7b034a1d53e" providerId="ADAL" clId="{D44FB89F-F09D-4C32-8A3B-65D21A0BE7E5}" dt="2024-09-27T11:57:05.104" v="583" actId="21"/>
          <ac:spMkLst>
            <pc:docMk/>
            <pc:sldMk cId="582715026" sldId="267"/>
            <ac:spMk id="2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70C6FD-48AB-4E45-BA49-52D1866654AF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DD1147-3F9E-409D-BD9A-852D7A987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310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DD1147-3F9E-409D-BD9A-852D7A987AB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668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DD1147-3F9E-409D-BD9A-852D7A987AB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688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380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927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602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867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696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267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283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65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185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277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144A-4FC9-441D-BFC4-74203E085397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23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3144A-4FC9-441D-BFC4-74203E085397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805DA-DF94-413D-A2C9-3BFF7E568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923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8394" y="1351508"/>
            <a:ext cx="754721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 &amp; Technology </a:t>
            </a:r>
          </a:p>
          <a:p>
            <a:pPr algn="ctr"/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KS3 &amp; KS4 </a:t>
            </a:r>
          </a:p>
          <a:p>
            <a:pPr algn="ctr"/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Curriculum Mapping</a:t>
            </a:r>
          </a:p>
          <a:p>
            <a:pPr algn="ctr"/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 Tables</a:t>
            </a:r>
          </a:p>
          <a:p>
            <a:pPr algn="ctr"/>
            <a:endParaRPr lang="en-GB" sz="36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GB" sz="2800" i="1" dirty="0">
                <a:solidFill>
                  <a:prstClr val="black"/>
                </a:solidFill>
              </a:rPr>
              <a:t>Please refer to </a:t>
            </a:r>
          </a:p>
          <a:p>
            <a:pPr algn="ctr"/>
            <a:r>
              <a:rPr lang="en-GB" sz="2800" i="1" dirty="0">
                <a:solidFill>
                  <a:prstClr val="black"/>
                </a:solidFill>
              </a:rPr>
              <a:t>‘Design &amp; Technology Curriculum by Term’ document for greater detail</a:t>
            </a:r>
          </a:p>
        </p:txBody>
      </p:sp>
    </p:spTree>
    <p:extLst>
      <p:ext uri="{BB962C8B-B14F-4D97-AF65-F5344CB8AC3E}">
        <p14:creationId xmlns:p14="http://schemas.microsoft.com/office/powerpoint/2010/main" val="3303563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2049" y="99875"/>
            <a:ext cx="48412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 &amp; Technology KS3</a:t>
            </a:r>
          </a:p>
          <a:p>
            <a:r>
              <a:rPr lang="en-GB" sz="2800" b="1" i="1" dirty="0">
                <a:solidFill>
                  <a:prstClr val="black"/>
                </a:solidFill>
              </a:rPr>
              <a:t>Food &amp; Nutrition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6048" y="2640969"/>
            <a:ext cx="1673200" cy="40750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3" name="Horizontal Scroll 12"/>
          <p:cNvSpPr/>
          <p:nvPr/>
        </p:nvSpPr>
        <p:spPr>
          <a:xfrm>
            <a:off x="366725" y="1988799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7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769248" y="2309327"/>
            <a:ext cx="1680080" cy="44042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3322177" y="1711901"/>
            <a:ext cx="2106653" cy="500163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b="1" dirty="0">
                <a:solidFill>
                  <a:schemeClr val="tx1"/>
                </a:solidFill>
              </a:rPr>
              <a:t>Option Choices Taster project (Coffee Shop theme):</a:t>
            </a:r>
            <a:r>
              <a:rPr lang="en-GB" sz="1200" b="1" dirty="0">
                <a:solidFill>
                  <a:schemeClr val="tx1"/>
                </a:solidFill>
                <a:cs typeface="Segoe UI"/>
              </a:rPr>
              <a:t>Hospitality &amp; Caterin</a:t>
            </a:r>
            <a:r>
              <a:rPr lang="en-GB" sz="1100" dirty="0">
                <a:solidFill>
                  <a:schemeClr val="tx1"/>
                </a:solidFill>
                <a:cs typeface="Segoe UI"/>
              </a:rPr>
              <a:t>g</a:t>
            </a:r>
            <a:endParaRPr lang="en-GB" sz="1200" b="1">
              <a:solidFill>
                <a:schemeClr val="tx1"/>
              </a:solidFill>
              <a:cs typeface="Segoe UI" panose="020B0502040204020203" pitchFamily="34" charset="0"/>
            </a:endParaRPr>
          </a:p>
          <a:p>
            <a:pPr marL="171450" indent="-171450" algn="l">
              <a:buChar char="•"/>
            </a:pPr>
            <a:r>
              <a:rPr lang="en-GB" sz="1100" dirty="0">
                <a:solidFill>
                  <a:schemeClr val="tx1"/>
                </a:solidFill>
                <a:cs typeface="Segoe UI"/>
              </a:rPr>
              <a:t>Types of service</a:t>
            </a:r>
            <a:endParaRPr lang="en-GB">
              <a:solidFill>
                <a:schemeClr val="tx1"/>
              </a:solidFill>
              <a:ea typeface="Calibri"/>
              <a:cs typeface="Calibri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Types of service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Planning a hospitality outlet layout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Job roles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Planning a menu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Traybakes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algn="l"/>
            <a:r>
              <a:rPr lang="en-US" sz="1100" b="1">
                <a:solidFill>
                  <a:schemeClr val="tx1"/>
                </a:solidFill>
                <a:ea typeface="+mn-lt"/>
                <a:cs typeface="+mn-lt"/>
              </a:rPr>
              <a:t>Food and Nutrition- Eating sustainability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Food miles, natural resources, palm oil, Fairtrade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Fish: cooking with/ sustainability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Ultra-processed food and health</a:t>
            </a:r>
            <a:endParaRPr lang="en-GB">
              <a:solidFill>
                <a:schemeClr val="tx1"/>
              </a:solidFill>
              <a:ea typeface="+mn-lt"/>
              <a:cs typeface="+mn-lt"/>
            </a:endParaRPr>
          </a:p>
          <a:p>
            <a:pPr marL="171450" indent="-171450" algn="l">
              <a:buChar char="•"/>
            </a:pP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Practical tasks may include sweet potato muffins, mini spanakopita, cardamon buns, red Thai turkey meatballs, baked churros, zinger wraps, paella orzo traybake, katsu curry, creamy crab gnocchi, </a:t>
            </a:r>
            <a:r>
              <a:rPr lang="en-US" sz="1100" err="1">
                <a:solidFill>
                  <a:schemeClr val="tx1"/>
                </a:solidFill>
                <a:ea typeface="+mn-lt"/>
                <a:cs typeface="+mn-lt"/>
              </a:rPr>
              <a:t>savoury</a:t>
            </a:r>
            <a:r>
              <a:rPr lang="en-US" sz="1100">
                <a:solidFill>
                  <a:schemeClr val="tx1"/>
                </a:solidFill>
                <a:ea typeface="+mn-lt"/>
                <a:cs typeface="+mn-lt"/>
              </a:rPr>
              <a:t> plait</a:t>
            </a:r>
            <a:endParaRPr lang="en-GB">
              <a:solidFill>
                <a:schemeClr val="tx1"/>
              </a:solidFill>
              <a:ea typeface="Calibri"/>
              <a:cs typeface="Calibri"/>
            </a:endParaRPr>
          </a:p>
          <a:p>
            <a:pPr algn="l"/>
            <a:br>
              <a:rPr lang="en-US"/>
            </a:br>
            <a:endParaRPr lang="en-US"/>
          </a:p>
          <a:p>
            <a:pPr algn="l"/>
            <a:endParaRPr lang="en-GB" sz="1300" dirty="0">
              <a:solidFill>
                <a:schemeClr val="tx1"/>
              </a:solidFill>
              <a:cs typeface="Segoe UI" panose="020B0502040204020203" pitchFamily="34" charset="0"/>
            </a:endParaRPr>
          </a:p>
          <a:p>
            <a:pPr algn="l"/>
            <a:endParaRPr lang="en-GB" sz="1400" dirty="0">
              <a:solidFill>
                <a:schemeClr val="tx1"/>
              </a:solidFill>
              <a:cs typeface="Segoe UI" panose="020B0502040204020203" pitchFamily="34" charset="0"/>
            </a:endParaRPr>
          </a:p>
          <a:p>
            <a:pPr algn="l"/>
            <a:endParaRPr lang="en-GB" sz="1400" i="1" dirty="0">
              <a:solidFill>
                <a:schemeClr val="tx1"/>
              </a:solidFill>
              <a:cs typeface="Segoe UI" panose="020B0502040204020203" pitchFamily="34" charset="0"/>
            </a:endParaRPr>
          </a:p>
        </p:txBody>
      </p:sp>
      <p:sp>
        <p:nvSpPr>
          <p:cNvPr id="17" name="Horizontal Scroll 16"/>
          <p:cNvSpPr/>
          <p:nvPr/>
        </p:nvSpPr>
        <p:spPr>
          <a:xfrm>
            <a:off x="2032911" y="1584114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8</a:t>
            </a:r>
          </a:p>
        </p:txBody>
      </p:sp>
      <p:sp>
        <p:nvSpPr>
          <p:cNvPr id="18" name="Horizontal Scroll 17"/>
          <p:cNvSpPr/>
          <p:nvPr/>
        </p:nvSpPr>
        <p:spPr>
          <a:xfrm>
            <a:off x="3673740" y="988124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9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304903" y="1455327"/>
            <a:ext cx="1761260" cy="525821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vert270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endParaRPr lang="en-GB" sz="2000" i="1" dirty="0">
              <a:solidFill>
                <a:schemeClr val="bg1"/>
              </a:solidFill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GB" sz="2000" i="1" dirty="0">
                <a:solidFill>
                  <a:schemeClr val="bg1"/>
                </a:solidFill>
                <a:cs typeface="Times New Roman"/>
              </a:rPr>
              <a:t>Level 1/ 2 Hospitality and Catering Award</a:t>
            </a:r>
            <a:endParaRPr lang="en-GB" dirty="0">
              <a:solidFill>
                <a:schemeClr val="bg1"/>
              </a:solidFill>
              <a:cs typeface="Calibri"/>
            </a:endParaRPr>
          </a:p>
          <a:p>
            <a:pPr>
              <a:lnSpc>
                <a:spcPct val="114999"/>
              </a:lnSpc>
            </a:pPr>
            <a:r>
              <a:rPr lang="en-GB" sz="2000" i="1" dirty="0">
                <a:solidFill>
                  <a:schemeClr val="bg1"/>
                </a:solidFill>
                <a:cs typeface="Times New Roman"/>
              </a:rPr>
              <a:t>Food Preparation and Nutrition</a:t>
            </a:r>
            <a:endParaRPr lang="en-GB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7065449" y="988532"/>
            <a:ext cx="1938527" cy="5710807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vert="vert270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endParaRPr lang="en-GB" sz="2000" i="1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en-GB" sz="2000" i="1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Horizontal Scroll 20"/>
          <p:cNvSpPr/>
          <p:nvPr/>
        </p:nvSpPr>
        <p:spPr>
          <a:xfrm>
            <a:off x="5500380" y="551621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10</a:t>
            </a:r>
          </a:p>
        </p:txBody>
      </p:sp>
      <p:sp>
        <p:nvSpPr>
          <p:cNvPr id="22" name="Horizontal Scroll 21"/>
          <p:cNvSpPr/>
          <p:nvPr/>
        </p:nvSpPr>
        <p:spPr>
          <a:xfrm>
            <a:off x="7232303" y="228289"/>
            <a:ext cx="1370447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693FB6-57DC-49E3-8FE3-577D00E6B81C}"/>
              </a:ext>
            </a:extLst>
          </p:cNvPr>
          <p:cNvSpPr txBox="1"/>
          <p:nvPr/>
        </p:nvSpPr>
        <p:spPr>
          <a:xfrm>
            <a:off x="90873" y="2646647"/>
            <a:ext cx="1806082" cy="43396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/>
              <a:t>Brilliant Breakfasts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Preparing to cook</a:t>
            </a:r>
            <a:endParaRPr lang="en-US" sz="1200" dirty="0">
              <a:ea typeface="Calibri"/>
              <a:cs typeface="Calibri"/>
            </a:endParaRPr>
          </a:p>
          <a:p>
            <a:r>
              <a:rPr lang="en-US" sz="1200" dirty="0">
                <a:cs typeface="Calibri"/>
              </a:rPr>
              <a:t>Eatwell Guide and balancing meals</a:t>
            </a:r>
            <a:endParaRPr lang="en-US" sz="1200" b="1" dirty="0"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Nutrients and their functions</a:t>
            </a:r>
            <a:endParaRPr lang="en-US" sz="12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Product disassembly</a:t>
            </a:r>
            <a:endParaRPr lang="en-US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The importance of breakfast</a:t>
            </a:r>
            <a:endParaRPr lang="en-US" sz="12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Fruit and vegetable classification</a:t>
            </a:r>
            <a:endParaRPr lang="en-US" sz="12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Understanding recipes</a:t>
            </a:r>
            <a:endParaRPr lang="en-US" sz="12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The rules of soup making</a:t>
            </a:r>
            <a:endParaRPr lang="en-US" sz="12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cs typeface="Calibri"/>
              </a:rPr>
              <a:t>Practical tasks may include croque monsieur, scones, soup, pizza, crudites, fruit salad, crudites, smoothies, cereal bars, pastry pockets, bread rolls, </a:t>
            </a:r>
            <a:r>
              <a:rPr lang="en-US" sz="1200" dirty="0" err="1">
                <a:cs typeface="Calibri"/>
              </a:rPr>
              <a:t>savoury</a:t>
            </a:r>
            <a:r>
              <a:rPr lang="en-US" sz="1200" dirty="0">
                <a:cs typeface="Calibri"/>
              </a:rPr>
              <a:t> scones</a:t>
            </a:r>
            <a:endParaRPr lang="en-US" sz="1200" dirty="0">
              <a:ea typeface="Calibri"/>
              <a:cs typeface="Calibri"/>
            </a:endParaRPr>
          </a:p>
          <a:p>
            <a:endParaRPr lang="en-US" sz="1200" dirty="0"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364951-3D39-4796-9770-8E968BA09F79}"/>
              </a:ext>
            </a:extLst>
          </p:cNvPr>
          <p:cNvSpPr txBox="1"/>
          <p:nvPr/>
        </p:nvSpPr>
        <p:spPr>
          <a:xfrm>
            <a:off x="1569620" y="2405270"/>
            <a:ext cx="1911667" cy="41549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1100" dirty="0"/>
              <a:t>Food safety and hygiene/ key temperatures</a:t>
            </a:r>
            <a:endParaRPr lang="en-US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dirty="0">
                <a:cs typeface="Calibri"/>
              </a:rPr>
              <a:t>Food poisoning</a:t>
            </a:r>
            <a:endParaRPr lang="en-US" sz="11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dirty="0"/>
              <a:t>The function of ingredients</a:t>
            </a:r>
            <a:endParaRPr lang="en-US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dirty="0">
                <a:cs typeface="Calibri"/>
              </a:rPr>
              <a:t>The effects of heat on food:</a:t>
            </a:r>
            <a:endParaRPr lang="en-US" sz="1100" dirty="0">
              <a:ea typeface="Calibri"/>
              <a:cs typeface="Calibri"/>
            </a:endParaRPr>
          </a:p>
          <a:p>
            <a:pPr marL="628650" lvl="1" indent="-171450">
              <a:buFont typeface="Arial"/>
              <a:buChar char="•"/>
            </a:pPr>
            <a:r>
              <a:rPr lang="en-US" sz="1100" dirty="0" err="1">
                <a:cs typeface="Calibri"/>
              </a:rPr>
              <a:t>Gelatinisation</a:t>
            </a:r>
            <a:r>
              <a:rPr lang="en-US" sz="1100" dirty="0">
                <a:cs typeface="Calibri"/>
              </a:rPr>
              <a:t> </a:t>
            </a:r>
            <a:endParaRPr lang="en-US" sz="1100" dirty="0">
              <a:ea typeface="Calibri"/>
              <a:cs typeface="Calibri"/>
            </a:endParaRPr>
          </a:p>
          <a:p>
            <a:pPr marL="628650" lvl="1" indent="-171450">
              <a:buFont typeface="Arial"/>
              <a:buChar char="•"/>
            </a:pPr>
            <a:r>
              <a:rPr lang="en-US" sz="1100" dirty="0" err="1">
                <a:cs typeface="Calibri"/>
              </a:rPr>
              <a:t>Dextrinisation</a:t>
            </a:r>
            <a:r>
              <a:rPr lang="en-US" sz="1100" dirty="0">
                <a:cs typeface="Calibri"/>
              </a:rPr>
              <a:t> </a:t>
            </a:r>
            <a:endParaRPr lang="en-US" sz="1100" dirty="0">
              <a:ea typeface="Calibri"/>
              <a:cs typeface="Calibri"/>
            </a:endParaRPr>
          </a:p>
          <a:p>
            <a:pPr marL="628650" lvl="1" indent="-171450">
              <a:buFont typeface="Arial"/>
              <a:buChar char="•"/>
            </a:pPr>
            <a:r>
              <a:rPr lang="en-US" sz="1100" dirty="0">
                <a:cs typeface="Calibri"/>
              </a:rPr>
              <a:t>Coagulation </a:t>
            </a:r>
            <a:endParaRPr lang="en-US" sz="1100" dirty="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dirty="0">
                <a:cs typeface="Calibri"/>
              </a:rPr>
              <a:t>The body of nutrition- excess and deficiency</a:t>
            </a:r>
            <a:endParaRPr lang="en-US" sz="110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dirty="0">
                <a:cs typeface="Calibri"/>
              </a:rPr>
              <a:t>Raising agents: fruit muffins</a:t>
            </a:r>
            <a:endParaRPr lang="en-US" sz="110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dirty="0">
                <a:cs typeface="Calibri"/>
              </a:rPr>
              <a:t>Factors affecting food choice</a:t>
            </a:r>
            <a:endParaRPr lang="en-US" sz="1100"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dirty="0">
                <a:cs typeface="Calibri"/>
              </a:rPr>
              <a:t>Practical tasks may include focaccia, peach cobbler, loaded potato skins, coconut and chickpea curry</a:t>
            </a:r>
            <a:r>
              <a:rPr lang="en-US" sz="1100" dirty="0">
                <a:ea typeface="Calibri"/>
                <a:cs typeface="Calibri"/>
              </a:rPr>
              <a:t>, </a:t>
            </a:r>
            <a:r>
              <a:rPr lang="en-US" sz="1100" dirty="0" err="1">
                <a:ea typeface="Calibri"/>
                <a:cs typeface="Calibri"/>
              </a:rPr>
              <a:t>chilli</a:t>
            </a:r>
            <a:r>
              <a:rPr lang="en-US" sz="1100" dirty="0">
                <a:ea typeface="Calibri"/>
                <a:cs typeface="Calibri"/>
              </a:rPr>
              <a:t> con carne, marble pear tray bake, sizzling stir fry, calzone, fish finger sandwich and tuna pasta bake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8A08FCD1-E225-4FCC-B1CB-F998535BAA0A}"/>
              </a:ext>
            </a:extLst>
          </p:cNvPr>
          <p:cNvSpPr txBox="1">
            <a:spLocks/>
          </p:cNvSpPr>
          <p:nvPr/>
        </p:nvSpPr>
        <p:spPr>
          <a:xfrm>
            <a:off x="7065371" y="986589"/>
            <a:ext cx="2030499" cy="5728554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vert="vert270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endParaRPr lang="en-GB" sz="2000" i="1" dirty="0">
              <a:solidFill>
                <a:schemeClr val="bg1"/>
              </a:solidFill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GB" sz="2000" i="1" dirty="0">
                <a:solidFill>
                  <a:schemeClr val="bg1"/>
                </a:solidFill>
                <a:cs typeface="Times New Roman"/>
              </a:rPr>
              <a:t>Level 1/ 2 Hospitality and Catering Award</a:t>
            </a:r>
            <a:endParaRPr lang="en-GB" dirty="0">
              <a:solidFill>
                <a:schemeClr val="bg1"/>
              </a:solidFill>
              <a:cs typeface="Calibri"/>
            </a:endParaRPr>
          </a:p>
          <a:p>
            <a:pPr>
              <a:lnSpc>
                <a:spcPct val="114999"/>
              </a:lnSpc>
            </a:pPr>
            <a:r>
              <a:rPr lang="en-GB" sz="2000" i="1" dirty="0">
                <a:solidFill>
                  <a:schemeClr val="bg1"/>
                </a:solidFill>
                <a:cs typeface="Times New Roman"/>
              </a:rPr>
              <a:t>Food Preparation and Nutrition</a:t>
            </a:r>
            <a:endParaRPr lang="en-GB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3435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2049" y="99875"/>
            <a:ext cx="49484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 &amp; Technology KS3 </a:t>
            </a:r>
            <a:r>
              <a:rPr lang="en-GB" sz="2400" b="1" i="1" dirty="0">
                <a:solidFill>
                  <a:prstClr val="black"/>
                </a:solidFill>
              </a:rPr>
              <a:t>Design - Make - Evaluate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6048" y="2924944"/>
            <a:ext cx="1673200" cy="37911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b="1" dirty="0">
                <a:solidFill>
                  <a:schemeClr val="tx1"/>
                </a:solidFill>
              </a:rPr>
              <a:t>Graphic Design &amp; Packaging Design</a:t>
            </a:r>
          </a:p>
          <a:p>
            <a:r>
              <a:rPr lang="en-GB" sz="1200" dirty="0">
                <a:solidFill>
                  <a:schemeClr val="tx1"/>
                </a:solidFill>
              </a:rPr>
              <a:t>Isometric drawing</a:t>
            </a:r>
          </a:p>
          <a:p>
            <a:r>
              <a:rPr lang="en-GB" sz="1200" dirty="0">
                <a:solidFill>
                  <a:schemeClr val="tx1"/>
                </a:solidFill>
              </a:rPr>
              <a:t>Nets &amp; net design</a:t>
            </a:r>
          </a:p>
          <a:p>
            <a:r>
              <a:rPr lang="en-GB" sz="1200" dirty="0">
                <a:solidFill>
                  <a:schemeClr val="tx1"/>
                </a:solidFill>
              </a:rPr>
              <a:t>3d modelling – by hand and using </a:t>
            </a:r>
            <a:r>
              <a:rPr lang="en-GB" sz="1200" dirty="0" err="1">
                <a:solidFill>
                  <a:schemeClr val="tx1"/>
                </a:solidFill>
              </a:rPr>
              <a:t>Tinkercad</a:t>
            </a:r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CAD – 2d </a:t>
            </a:r>
            <a:r>
              <a:rPr lang="en-GB" sz="1200" dirty="0" err="1">
                <a:solidFill>
                  <a:schemeClr val="tx1"/>
                </a:solidFill>
              </a:rPr>
              <a:t>DesignTools</a:t>
            </a:r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Collectible Toy Design</a:t>
            </a:r>
          </a:p>
          <a:p>
            <a:r>
              <a:rPr lang="en-GB" sz="1200" dirty="0">
                <a:solidFill>
                  <a:schemeClr val="tx1"/>
                </a:solidFill>
              </a:rPr>
              <a:t>Pocket Torch</a:t>
            </a:r>
          </a:p>
          <a:p>
            <a:r>
              <a:rPr lang="en-GB" sz="1200" b="1" dirty="0">
                <a:solidFill>
                  <a:schemeClr val="tx1"/>
                </a:solidFill>
              </a:rPr>
              <a:t>Tangram, puzzle &amp; box</a:t>
            </a:r>
          </a:p>
          <a:p>
            <a:r>
              <a:rPr lang="en-GB" sz="1200" dirty="0">
                <a:solidFill>
                  <a:schemeClr val="tx1"/>
                </a:solidFill>
              </a:rPr>
              <a:t>CAM – 3dPrinting</a:t>
            </a:r>
          </a:p>
          <a:p>
            <a:r>
              <a:rPr lang="en-GB" sz="1200" dirty="0">
                <a:solidFill>
                  <a:schemeClr val="tx1"/>
                </a:solidFill>
              </a:rPr>
              <a:t>Technical drawing</a:t>
            </a:r>
          </a:p>
          <a:p>
            <a:r>
              <a:rPr lang="en-GB" sz="1200" dirty="0">
                <a:solidFill>
                  <a:schemeClr val="tx1"/>
                </a:solidFill>
              </a:rPr>
              <a:t>CAM – Laser Cutter</a:t>
            </a:r>
          </a:p>
          <a:p>
            <a:r>
              <a:rPr lang="en-GB" sz="1200" dirty="0">
                <a:solidFill>
                  <a:schemeClr val="tx1"/>
                </a:solidFill>
              </a:rPr>
              <a:t>Safety &amp; Quality Standards</a:t>
            </a:r>
          </a:p>
          <a:p>
            <a:r>
              <a:rPr lang="en-GB" sz="1200" dirty="0">
                <a:solidFill>
                  <a:schemeClr val="tx1"/>
                </a:solidFill>
              </a:rPr>
              <a:t>Health &amp; Safety</a:t>
            </a:r>
          </a:p>
          <a:p>
            <a:r>
              <a:rPr lang="en-GB" sz="1200" dirty="0">
                <a:solidFill>
                  <a:schemeClr val="tx1"/>
                </a:solidFill>
              </a:rPr>
              <a:t>Practical skills in Wood</a:t>
            </a:r>
          </a:p>
        </p:txBody>
      </p:sp>
      <p:sp>
        <p:nvSpPr>
          <p:cNvPr id="13" name="Horizontal Scroll 12"/>
          <p:cNvSpPr/>
          <p:nvPr/>
        </p:nvSpPr>
        <p:spPr>
          <a:xfrm>
            <a:off x="395122" y="2215979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7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769248" y="2564905"/>
            <a:ext cx="1680080" cy="413443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b="1" dirty="0">
                <a:solidFill>
                  <a:schemeClr val="tx1"/>
                </a:solidFill>
              </a:rPr>
              <a:t>Inclusive Design</a:t>
            </a:r>
            <a:r>
              <a:rPr lang="en-GB" sz="1200" b="1" dirty="0">
                <a:solidFill>
                  <a:prstClr val="black"/>
                </a:solidFill>
                <a:cs typeface="Segoe UI" panose="020B0502040204020203" pitchFamily="34" charset="0"/>
              </a:rPr>
              <a:t> Challenges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User-Centred design</a:t>
            </a:r>
          </a:p>
          <a:p>
            <a:r>
              <a:rPr lang="en-GB" sz="1200" b="1" dirty="0">
                <a:solidFill>
                  <a:prstClr val="black"/>
                </a:solidFill>
                <a:cs typeface="Segoe UI" panose="020B0502040204020203" pitchFamily="34" charset="0"/>
              </a:rPr>
              <a:t>Designing Our Tomorrow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Iterative design</a:t>
            </a:r>
          </a:p>
          <a:p>
            <a:r>
              <a:rPr lang="en-GB" sz="1200" dirty="0">
                <a:solidFill>
                  <a:schemeClr val="tx1"/>
                </a:solidFill>
              </a:rPr>
              <a:t>3d modelling</a:t>
            </a:r>
          </a:p>
          <a:p>
            <a:endParaRPr lang="en-GB" sz="1200" dirty="0">
              <a:solidFill>
                <a:prstClr val="black"/>
              </a:solidFill>
              <a:cs typeface="Segoe UI" panose="020B0502040204020203" pitchFamily="34" charset="0"/>
            </a:endParaRPr>
          </a:p>
          <a:p>
            <a:r>
              <a:rPr lang="en-GB" sz="1200" b="1" dirty="0" err="1">
                <a:solidFill>
                  <a:prstClr val="black"/>
                </a:solidFill>
                <a:cs typeface="Segoe UI" panose="020B0502040204020203" pitchFamily="34" charset="0"/>
              </a:rPr>
              <a:t>Moodlight</a:t>
            </a:r>
            <a:r>
              <a:rPr lang="en-GB" sz="1200" b="1" dirty="0">
                <a:solidFill>
                  <a:prstClr val="black"/>
                </a:solidFill>
                <a:cs typeface="Segoe UI" panose="020B0502040204020203" pitchFamily="34" charset="0"/>
              </a:rPr>
              <a:t> project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Electronics and soldering skills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Sensors &amp; components</a:t>
            </a:r>
          </a:p>
          <a:p>
            <a:r>
              <a:rPr lang="en-GB" sz="1200" dirty="0">
                <a:solidFill>
                  <a:schemeClr val="tx1"/>
                </a:solidFill>
              </a:rPr>
              <a:t>Design Movements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Vacuum forming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Polymers - thermoplastics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Laser cutting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Oblique drawing</a:t>
            </a:r>
          </a:p>
          <a:p>
            <a:r>
              <a:rPr lang="en-GB" sz="1200" dirty="0">
                <a:solidFill>
                  <a:prstClr val="black"/>
                </a:solidFill>
                <a:cs typeface="Segoe UI" panose="020B0502040204020203" pitchFamily="34" charset="0"/>
              </a:rPr>
              <a:t>Tools &amp; machinery</a:t>
            </a:r>
          </a:p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3440419" y="1853890"/>
            <a:ext cx="1680080" cy="484544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b="1" dirty="0">
                <a:solidFill>
                  <a:schemeClr val="tx1"/>
                </a:solidFill>
              </a:rPr>
              <a:t>Option Choices Taster Mini projects (Coffee Shop theme):</a:t>
            </a:r>
            <a:endParaRPr lang="en-GB" sz="1200" dirty="0">
              <a:solidFill>
                <a:schemeClr val="tx1"/>
              </a:solidFill>
              <a:cs typeface="Segoe UI" panose="020B0502040204020203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050">
                <a:solidFill>
                  <a:schemeClr val="tx1"/>
                </a:solidFill>
                <a:cs typeface="Segoe UI" panose="020B0502040204020203" pitchFamily="34" charset="0"/>
              </a:rPr>
              <a:t>Graphic </a:t>
            </a:r>
            <a:r>
              <a:rPr lang="en-GB" sz="1050" dirty="0">
                <a:solidFill>
                  <a:schemeClr val="tx1"/>
                </a:solidFill>
                <a:cs typeface="Segoe UI" panose="020B0502040204020203" pitchFamily="34" charset="0"/>
              </a:rPr>
              <a:t>Communication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chemeClr val="tx1"/>
                </a:solidFill>
                <a:cs typeface="Segoe UI" panose="020B0502040204020203" pitchFamily="34" charset="0"/>
              </a:rPr>
              <a:t>Constructing the Built Environment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chemeClr val="tx1"/>
                </a:solidFill>
                <a:cs typeface="Segoe UI" panose="020B0502040204020203" pitchFamily="34" charset="0"/>
              </a:rPr>
              <a:t>Engineering Products / Design &amp; Technology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chemeClr val="tx1"/>
                </a:solidFill>
                <a:cs typeface="Segoe UI" panose="020B0502040204020203" pitchFamily="34" charset="0"/>
              </a:rPr>
              <a:t>Hospitality &amp; Catering / Food &amp; Nutrition</a:t>
            </a:r>
          </a:p>
          <a:p>
            <a:r>
              <a:rPr lang="en-GB" sz="1200" b="1" dirty="0">
                <a:solidFill>
                  <a:prstClr val="black"/>
                </a:solidFill>
                <a:cs typeface="Segoe UI" panose="020B0502040204020203" pitchFamily="34" charset="0"/>
              </a:rPr>
              <a:t>‘Mini NEA’ project on Sustainable Living</a:t>
            </a:r>
          </a:p>
          <a:p>
            <a:r>
              <a:rPr lang="en-GB" sz="1100" dirty="0">
                <a:solidFill>
                  <a:prstClr val="black"/>
                </a:solidFill>
                <a:cs typeface="Segoe UI" panose="020B0502040204020203" pitchFamily="34" charset="0"/>
              </a:rPr>
              <a:t>Designing for a client / stakeholders</a:t>
            </a:r>
          </a:p>
          <a:p>
            <a:r>
              <a:rPr lang="en-GB" sz="1100" dirty="0">
                <a:solidFill>
                  <a:prstClr val="black"/>
                </a:solidFill>
                <a:cs typeface="Segoe UI" panose="020B0502040204020203" pitchFamily="34" charset="0"/>
              </a:rPr>
              <a:t>CAD modelling – SketchUp</a:t>
            </a:r>
          </a:p>
          <a:p>
            <a:r>
              <a:rPr lang="en-GB" sz="1100" dirty="0">
                <a:solidFill>
                  <a:prstClr val="black"/>
                </a:solidFill>
                <a:cs typeface="Segoe UI" panose="020B0502040204020203" pitchFamily="34" charset="0"/>
              </a:rPr>
              <a:t>Orthographic scale drawings and plans</a:t>
            </a:r>
          </a:p>
          <a:p>
            <a:r>
              <a:rPr lang="en-GB" sz="1100" dirty="0">
                <a:solidFill>
                  <a:prstClr val="black"/>
                </a:solidFill>
                <a:cs typeface="Segoe UI" panose="020B0502040204020203" pitchFamily="34" charset="0"/>
              </a:rPr>
              <a:t>2-point Perspective drawing</a:t>
            </a:r>
          </a:p>
          <a:p>
            <a:r>
              <a:rPr lang="en-GB" sz="1100" dirty="0">
                <a:solidFill>
                  <a:prstClr val="black"/>
                </a:solidFill>
                <a:cs typeface="Segoe UI" panose="020B0502040204020203" pitchFamily="34" charset="0"/>
              </a:rPr>
              <a:t>Scale architectural planning &amp; modelling</a:t>
            </a:r>
          </a:p>
          <a:p>
            <a:endParaRPr lang="en-GB" sz="1400" dirty="0">
              <a:solidFill>
                <a:prstClr val="black"/>
              </a:solidFill>
              <a:cs typeface="Segoe UI" panose="020B0502040204020203" pitchFamily="34" charset="0"/>
            </a:endParaRPr>
          </a:p>
          <a:p>
            <a:endParaRPr lang="en-GB" sz="1400" i="1" dirty="0">
              <a:solidFill>
                <a:schemeClr val="tx1"/>
              </a:solidFill>
              <a:cs typeface="Segoe UI" panose="020B0502040204020203" pitchFamily="34" charset="0"/>
            </a:endParaRPr>
          </a:p>
        </p:txBody>
      </p:sp>
      <p:sp>
        <p:nvSpPr>
          <p:cNvPr id="17" name="Horizontal Scroll 16"/>
          <p:cNvSpPr/>
          <p:nvPr/>
        </p:nvSpPr>
        <p:spPr>
          <a:xfrm>
            <a:off x="2018712" y="1853890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8</a:t>
            </a:r>
          </a:p>
        </p:txBody>
      </p:sp>
      <p:sp>
        <p:nvSpPr>
          <p:cNvPr id="18" name="Horizontal Scroll 17"/>
          <p:cNvSpPr/>
          <p:nvPr/>
        </p:nvSpPr>
        <p:spPr>
          <a:xfrm>
            <a:off x="3659541" y="1101714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9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120499" y="1426930"/>
            <a:ext cx="1944950" cy="5272409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vert="vert270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2000" i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Design &amp; Technology</a:t>
            </a:r>
          </a:p>
          <a:p>
            <a:pPr>
              <a:lnSpc>
                <a:spcPct val="115000"/>
              </a:lnSpc>
            </a:pPr>
            <a:r>
              <a:rPr lang="en-GB" sz="2000" i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KS4 Options Curriculum</a:t>
            </a: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7065449" y="988532"/>
            <a:ext cx="1938527" cy="5710807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vert="vert270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endParaRPr lang="en-GB" sz="2000" i="1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2000" i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Design &amp; Technology</a:t>
            </a:r>
          </a:p>
          <a:p>
            <a:pPr>
              <a:lnSpc>
                <a:spcPct val="115000"/>
              </a:lnSpc>
            </a:pPr>
            <a:r>
              <a:rPr lang="en-GB" sz="2000" i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KS4 Options Curriculum</a:t>
            </a:r>
          </a:p>
          <a:p>
            <a:pPr>
              <a:lnSpc>
                <a:spcPct val="115000"/>
              </a:lnSpc>
            </a:pPr>
            <a:endParaRPr lang="en-GB" sz="2000" i="1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Horizontal Scroll 20"/>
          <p:cNvSpPr/>
          <p:nvPr/>
        </p:nvSpPr>
        <p:spPr>
          <a:xfrm>
            <a:off x="5500380" y="551621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10</a:t>
            </a:r>
          </a:p>
        </p:txBody>
      </p:sp>
      <p:sp>
        <p:nvSpPr>
          <p:cNvPr id="22" name="Horizontal Scroll 21"/>
          <p:cNvSpPr/>
          <p:nvPr/>
        </p:nvSpPr>
        <p:spPr>
          <a:xfrm>
            <a:off x="7232303" y="228289"/>
            <a:ext cx="1370447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11</a:t>
            </a:r>
          </a:p>
        </p:txBody>
      </p:sp>
    </p:spTree>
    <p:extLst>
      <p:ext uri="{BB962C8B-B14F-4D97-AF65-F5344CB8AC3E}">
        <p14:creationId xmlns:p14="http://schemas.microsoft.com/office/powerpoint/2010/main" val="590165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2049" y="99875"/>
            <a:ext cx="5056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Hospitality &amp; Catering KS4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6048" y="2924944"/>
            <a:ext cx="1673200" cy="37911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600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 algn="l"/>
            <a:endParaRPr lang="en-GB" sz="1600">
              <a:solidFill>
                <a:schemeClr val="tx1"/>
              </a:solidFill>
              <a:cs typeface="Segoe UI" panose="020B0502040204020203" pitchFamily="34" charset="0"/>
            </a:endParaRPr>
          </a:p>
        </p:txBody>
      </p:sp>
      <p:sp>
        <p:nvSpPr>
          <p:cNvPr id="13" name="Horizontal Scroll 12"/>
          <p:cNvSpPr/>
          <p:nvPr/>
        </p:nvSpPr>
        <p:spPr>
          <a:xfrm>
            <a:off x="395122" y="2215979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7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769248" y="2564905"/>
            <a:ext cx="1680080" cy="413443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000" i="1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 algn="l"/>
            <a:endParaRPr lang="en-GB" sz="1600">
              <a:solidFill>
                <a:prstClr val="black"/>
              </a:solidFill>
              <a:cs typeface="Segoe UI" panose="020B0502040204020203" pitchFamily="34" charset="0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3440419" y="1853890"/>
            <a:ext cx="1788248" cy="484544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400" i="1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>
              <a:lnSpc>
                <a:spcPct val="115000"/>
              </a:lnSpc>
            </a:pPr>
            <a:endParaRPr lang="en-GB" sz="1800" i="1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Horizontal Scroll 16"/>
          <p:cNvSpPr/>
          <p:nvPr/>
        </p:nvSpPr>
        <p:spPr>
          <a:xfrm>
            <a:off x="2018712" y="1853890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8</a:t>
            </a:r>
          </a:p>
        </p:txBody>
      </p:sp>
      <p:sp>
        <p:nvSpPr>
          <p:cNvPr id="18" name="Horizontal Scroll 17"/>
          <p:cNvSpPr/>
          <p:nvPr/>
        </p:nvSpPr>
        <p:spPr>
          <a:xfrm>
            <a:off x="3659541" y="1101714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9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120499" y="1426930"/>
            <a:ext cx="1944950" cy="528908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b="1" dirty="0">
                <a:solidFill>
                  <a:schemeClr val="bg1"/>
                </a:solidFill>
              </a:rPr>
              <a:t>1.1. Hospitality and catering provision:</a:t>
            </a:r>
            <a:endParaRPr lang="en-GB" sz="1200" b="1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Providers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Working in H&amp;C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Working conditions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Factors for success</a:t>
            </a:r>
          </a:p>
          <a:p>
            <a:pPr algn="l"/>
            <a:r>
              <a:rPr lang="en-GB" sz="1200" b="1" dirty="0">
                <a:solidFill>
                  <a:schemeClr val="bg1"/>
                </a:solidFill>
                <a:ea typeface="Calibri"/>
                <a:cs typeface="Calibri"/>
              </a:rPr>
              <a:t>1.2. How hospitality and catering provisions operate</a:t>
            </a: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: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Front and back of house operations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Customer requirements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Special requirements</a:t>
            </a:r>
          </a:p>
          <a:p>
            <a:pPr algn="l"/>
            <a:r>
              <a:rPr lang="en-GB" sz="1200" b="1" dirty="0">
                <a:solidFill>
                  <a:schemeClr val="bg1"/>
                </a:solidFill>
                <a:ea typeface="Calibri"/>
                <a:cs typeface="Calibri"/>
              </a:rPr>
              <a:t>1.3. Health and safety in hospitality and catering: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H&amp;S</a:t>
            </a:r>
          </a:p>
          <a:p>
            <a:pPr marL="285750" indent="-2857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Food safety</a:t>
            </a:r>
          </a:p>
          <a:p>
            <a:pPr algn="l"/>
            <a:r>
              <a:rPr lang="en-GB" sz="1200" b="1" dirty="0">
                <a:solidFill>
                  <a:schemeClr val="bg1"/>
                </a:solidFill>
                <a:ea typeface="Calibri"/>
                <a:cs typeface="Calibri"/>
              </a:rPr>
              <a:t>1.4 Food safety in H&amp;C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Causes of ill health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Symptoms and signs</a:t>
            </a:r>
            <a:endParaRPr lang="en-GB" sz="1200" dirty="0">
              <a:solidFill>
                <a:schemeClr val="bg1"/>
              </a:solidFill>
            </a:endParaRP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Control measures</a:t>
            </a:r>
            <a:endParaRPr lang="en-GB" sz="1200" dirty="0">
              <a:solidFill>
                <a:schemeClr val="bg1"/>
              </a:solidFill>
            </a:endParaRP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The EHO</a:t>
            </a:r>
          </a:p>
          <a:p>
            <a:pPr algn="l"/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L</a:t>
            </a:r>
            <a:r>
              <a:rPr lang="en-GB" sz="1200" i="1" dirty="0">
                <a:solidFill>
                  <a:schemeClr val="bg1"/>
                </a:solidFill>
                <a:ea typeface="Calibri"/>
                <a:cs typeface="Calibri"/>
              </a:rPr>
              <a:t>evel 2 Food safety certificate</a:t>
            </a:r>
          </a:p>
          <a:p>
            <a:pPr algn="l"/>
            <a:r>
              <a:rPr lang="en-GB" sz="1200" i="1" dirty="0">
                <a:solidFill>
                  <a:schemeClr val="bg1"/>
                </a:solidFill>
              </a:rPr>
              <a:t>Unit 1: On-Screen Exam mock</a:t>
            </a:r>
            <a:endParaRPr lang="en-GB" sz="1200" i="1" dirty="0">
              <a:solidFill>
                <a:schemeClr val="bg1"/>
              </a:solidFill>
              <a:ea typeface="Calibri"/>
              <a:cs typeface="Calibri"/>
            </a:endParaRPr>
          </a:p>
          <a:p>
            <a:pPr algn="l"/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>
              <a:lnSpc>
                <a:spcPct val="115000"/>
              </a:lnSpc>
            </a:pPr>
            <a:endParaRPr lang="en-GB" sz="1800" i="1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endParaRPr lang="en-GB" sz="1800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7065449" y="988531"/>
            <a:ext cx="2076475" cy="5732623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dirty="0">
                <a:solidFill>
                  <a:schemeClr val="bg1"/>
                </a:solidFill>
              </a:rPr>
              <a:t>2.1.  The importance of nutrition:</a:t>
            </a:r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Nutrients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Ages and stages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Impact of cooking methods</a:t>
            </a:r>
          </a:p>
          <a:p>
            <a:pPr algn="l"/>
            <a:r>
              <a:rPr lang="en-GB" sz="1200" dirty="0">
                <a:solidFill>
                  <a:schemeClr val="bg1"/>
                </a:solidFill>
                <a:cs typeface="Calibri"/>
              </a:rPr>
              <a:t>2.2. Menu planning</a:t>
            </a:r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  <a:cs typeface="Calibri"/>
              </a:rPr>
              <a:t>Factors to consider</a:t>
            </a:r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  <a:cs typeface="Calibri"/>
              </a:rPr>
              <a:t>Environmental considerations</a:t>
            </a:r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  <a:cs typeface="Calibri"/>
              </a:rPr>
              <a:t>Customer needs</a:t>
            </a:r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bg1"/>
                </a:solidFill>
                <a:cs typeface="Calibri"/>
              </a:rPr>
              <a:t>Plan for production</a:t>
            </a:r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 algn="l"/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2.3</a:t>
            </a:r>
            <a:r>
              <a:rPr lang="en-GB" sz="1200" dirty="0">
                <a:solidFill>
                  <a:schemeClr val="bg1"/>
                </a:solidFill>
                <a:cs typeface="Calibri"/>
              </a:rPr>
              <a:t>. Skills and techniques of preparation, cooking and presenting dishes</a:t>
            </a:r>
            <a:endParaRPr lang="en-GB" sz="12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How to prepare and make dishes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Presentation techniques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Food safety practices</a:t>
            </a:r>
          </a:p>
          <a:p>
            <a:pPr algn="l"/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2.4. Evaluating cooking skills: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Reviewing of dishes</a:t>
            </a:r>
          </a:p>
          <a:p>
            <a:pPr marL="171450" indent="-171450" algn="l">
              <a:buChar char="•"/>
            </a:pPr>
            <a:r>
              <a:rPr lang="en-GB" sz="1200" dirty="0">
                <a:solidFill>
                  <a:schemeClr val="bg1"/>
                </a:solidFill>
                <a:ea typeface="Calibri"/>
                <a:cs typeface="Calibri"/>
              </a:rPr>
              <a:t>Reviewing own performance</a:t>
            </a:r>
          </a:p>
          <a:p>
            <a:pPr algn="l"/>
            <a:endParaRPr lang="en-GB" sz="1200" dirty="0">
              <a:solidFill>
                <a:schemeClr val="bg1"/>
              </a:solidFill>
              <a:cs typeface="Calibri"/>
            </a:endParaRPr>
          </a:p>
          <a:p>
            <a:pPr algn="l"/>
            <a:r>
              <a:rPr lang="en-GB" sz="1200" dirty="0">
                <a:solidFill>
                  <a:schemeClr val="bg1"/>
                </a:solidFill>
                <a:cs typeface="Calibri"/>
              </a:rPr>
              <a:t>U</a:t>
            </a:r>
            <a:r>
              <a:rPr lang="en-GB" sz="1200" i="1" dirty="0">
                <a:solidFill>
                  <a:schemeClr val="bg1"/>
                </a:solidFill>
                <a:cs typeface="Calibri"/>
              </a:rPr>
              <a:t>nit 2: Controlled Assessment</a:t>
            </a:r>
            <a:endParaRPr lang="en-GB" sz="1200" i="1" dirty="0">
              <a:solidFill>
                <a:schemeClr val="bg1"/>
              </a:solidFill>
              <a:ea typeface="Calibri"/>
              <a:cs typeface="Calibri"/>
            </a:endParaRPr>
          </a:p>
          <a:p>
            <a:pPr algn="l"/>
            <a:r>
              <a:rPr lang="en-GB" sz="1200" i="1" dirty="0">
                <a:solidFill>
                  <a:schemeClr val="bg1"/>
                </a:solidFill>
                <a:ea typeface="Calibri"/>
                <a:cs typeface="Calibri"/>
              </a:rPr>
              <a:t>Revision/ revisit theory</a:t>
            </a:r>
          </a:p>
          <a:p>
            <a:pPr algn="l"/>
            <a:r>
              <a:rPr lang="en-GB" sz="1200" i="1" dirty="0">
                <a:solidFill>
                  <a:schemeClr val="bg1"/>
                </a:solidFill>
                <a:ea typeface="Calibri"/>
                <a:cs typeface="Calibri"/>
              </a:rPr>
              <a:t>Unit 1: On-screen exam</a:t>
            </a:r>
          </a:p>
        </p:txBody>
      </p:sp>
      <p:sp>
        <p:nvSpPr>
          <p:cNvPr id="21" name="Horizontal Scroll 20"/>
          <p:cNvSpPr/>
          <p:nvPr/>
        </p:nvSpPr>
        <p:spPr>
          <a:xfrm>
            <a:off x="5500380" y="551621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10</a:t>
            </a:r>
          </a:p>
        </p:txBody>
      </p:sp>
      <p:sp>
        <p:nvSpPr>
          <p:cNvPr id="22" name="Horizontal Scroll 21"/>
          <p:cNvSpPr/>
          <p:nvPr/>
        </p:nvSpPr>
        <p:spPr>
          <a:xfrm>
            <a:off x="7232303" y="228289"/>
            <a:ext cx="1370447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11</a:t>
            </a:r>
          </a:p>
        </p:txBody>
      </p:sp>
    </p:spTree>
    <p:extLst>
      <p:ext uri="{BB962C8B-B14F-4D97-AF65-F5344CB8AC3E}">
        <p14:creationId xmlns:p14="http://schemas.microsoft.com/office/powerpoint/2010/main" val="3462574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819" y="30488"/>
            <a:ext cx="4053729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Construction &amp;</a:t>
            </a:r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Built Environment KS4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6048" y="2714480"/>
            <a:ext cx="1673200" cy="39848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000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 algn="l"/>
            <a:endParaRPr lang="en-GB" sz="1600">
              <a:solidFill>
                <a:schemeClr val="tx1"/>
              </a:solidFill>
              <a:cs typeface="Segoe UI" panose="020B0502040204020203" pitchFamily="34" charset="0"/>
            </a:endParaRPr>
          </a:p>
        </p:txBody>
      </p:sp>
      <p:sp>
        <p:nvSpPr>
          <p:cNvPr id="13" name="Horizontal Scroll 12"/>
          <p:cNvSpPr/>
          <p:nvPr/>
        </p:nvSpPr>
        <p:spPr>
          <a:xfrm>
            <a:off x="406505" y="1883608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7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769248" y="2348880"/>
            <a:ext cx="1680080" cy="435045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000" i="1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 algn="l"/>
            <a:endParaRPr lang="en-GB" sz="1600">
              <a:solidFill>
                <a:prstClr val="black"/>
              </a:solidFill>
              <a:cs typeface="Segoe UI" panose="020B0502040204020203" pitchFamily="34" charset="0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3440419" y="1853890"/>
            <a:ext cx="1788248" cy="484544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400" i="1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</p:txBody>
      </p:sp>
      <p:sp>
        <p:nvSpPr>
          <p:cNvPr id="17" name="Horizontal Scroll 16"/>
          <p:cNvSpPr/>
          <p:nvPr/>
        </p:nvSpPr>
        <p:spPr>
          <a:xfrm>
            <a:off x="2013892" y="1529854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8</a:t>
            </a:r>
          </a:p>
        </p:txBody>
      </p:sp>
      <p:sp>
        <p:nvSpPr>
          <p:cNvPr id="18" name="Horizontal Scroll 17"/>
          <p:cNvSpPr/>
          <p:nvPr/>
        </p:nvSpPr>
        <p:spPr>
          <a:xfrm>
            <a:off x="3659541" y="1101714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9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228667" y="1426930"/>
            <a:ext cx="1788248" cy="527240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GB" sz="1400" dirty="0">
                <a:solidFill>
                  <a:schemeClr val="bg1"/>
                </a:solidFill>
                <a:ea typeface="Calibri" panose="020F0502020204030204" pitchFamily="34" charset="0"/>
                <a:cs typeface="Times New Roman"/>
              </a:rPr>
              <a:t>Health &amp; Safety Tools and machinery</a:t>
            </a:r>
          </a:p>
          <a:p>
            <a:pPr>
              <a:lnSpc>
                <a:spcPct val="115000"/>
              </a:lnSpc>
            </a:pPr>
            <a:r>
              <a:rPr lang="en-GB" sz="1400" dirty="0">
                <a:solidFill>
                  <a:schemeClr val="bg1"/>
                </a:solidFill>
                <a:ea typeface="Calibri" panose="020F0502020204030204" pitchFamily="34" charset="0"/>
                <a:cs typeface="Times New Roman"/>
              </a:rPr>
              <a:t>Skills board</a:t>
            </a:r>
          </a:p>
          <a:p>
            <a:pPr>
              <a:lnSpc>
                <a:spcPct val="115000"/>
              </a:lnSpc>
            </a:pPr>
            <a:r>
              <a:rPr lang="en-GB" sz="1400" dirty="0">
                <a:solidFill>
                  <a:schemeClr val="bg1"/>
                </a:solidFill>
              </a:rPr>
              <a:t>Sign Design</a:t>
            </a:r>
            <a:endParaRPr lang="en-GB" sz="1400" dirty="0">
              <a:solidFill>
                <a:schemeClr val="bg1"/>
              </a:solidFill>
              <a:cs typeface="Calibri"/>
            </a:endParaRPr>
          </a:p>
          <a:p>
            <a:pPr>
              <a:lnSpc>
                <a:spcPct val="115000"/>
              </a:lnSpc>
            </a:pPr>
            <a:r>
              <a:rPr lang="en-GB" sz="1400" dirty="0">
                <a:solidFill>
                  <a:schemeClr val="bg1"/>
                </a:solidFill>
              </a:rPr>
              <a:t>Making a frame using wood joints – Puck game</a:t>
            </a:r>
            <a:endParaRPr lang="en-GB" sz="1400" dirty="0">
              <a:solidFill>
                <a:schemeClr val="bg1"/>
              </a:solidFill>
              <a:cs typeface="Calibri"/>
            </a:endParaRPr>
          </a:p>
          <a:p>
            <a:pPr>
              <a:lnSpc>
                <a:spcPct val="115000"/>
              </a:lnSpc>
            </a:pPr>
            <a:r>
              <a:rPr lang="en-GB" sz="1400" dirty="0">
                <a:solidFill>
                  <a:schemeClr val="bg1"/>
                </a:solidFill>
              </a:rPr>
              <a:t>Planning Construction Projects</a:t>
            </a:r>
            <a:endParaRPr lang="en-GB" sz="1400" dirty="0">
              <a:solidFill>
                <a:schemeClr val="bg1"/>
              </a:solidFill>
              <a:cs typeface="Calibri"/>
            </a:endParaRPr>
          </a:p>
          <a:p>
            <a:pPr>
              <a:lnSpc>
                <a:spcPct val="115000"/>
              </a:lnSpc>
            </a:pPr>
            <a:endParaRPr lang="en-GB" sz="1400" dirty="0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r>
              <a:rPr lang="en-GB" sz="1400" dirty="0">
                <a:solidFill>
                  <a:prstClr val="white"/>
                </a:solidFill>
                <a:ea typeface="Calibri" panose="020F0502020204030204" pitchFamily="34" charset="0"/>
                <a:cs typeface="Times New Roman"/>
              </a:rPr>
              <a:t>Unit </a:t>
            </a:r>
            <a:r>
              <a:rPr lang="en-GB" sz="1400" dirty="0">
                <a:solidFill>
                  <a:prstClr val="white"/>
                </a:solidFill>
                <a:cs typeface="Times New Roman"/>
              </a:rPr>
              <a:t>1 Introduction to the Built Environment – Knowledge &amp; Understanding</a:t>
            </a:r>
          </a:p>
          <a:p>
            <a:pPr>
              <a:lnSpc>
                <a:spcPct val="115000"/>
              </a:lnSpc>
            </a:pPr>
            <a:r>
              <a:rPr lang="en-GB" sz="1400" dirty="0">
                <a:solidFill>
                  <a:schemeClr val="bg1"/>
                </a:solidFill>
              </a:rPr>
              <a:t>Unit 3: Constructing the Built Environment – Introduction to Controlled Assessment</a:t>
            </a:r>
            <a:endParaRPr lang="en-GB" sz="1400" dirty="0">
              <a:solidFill>
                <a:schemeClr val="bg1"/>
              </a:solidFill>
              <a:cs typeface="Calibri"/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6948264" y="983438"/>
            <a:ext cx="1938527" cy="571590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endParaRPr lang="en-GB" sz="16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16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Developing Construction Projects</a:t>
            </a:r>
          </a:p>
          <a:p>
            <a:pPr>
              <a:lnSpc>
                <a:spcPct val="115000"/>
              </a:lnSpc>
            </a:pPr>
            <a:endParaRPr lang="en-GB" sz="16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16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Construction tasks in wood, painting &amp; decorating and tiling</a:t>
            </a:r>
          </a:p>
          <a:p>
            <a:pPr>
              <a:lnSpc>
                <a:spcPct val="115000"/>
              </a:lnSpc>
            </a:pPr>
            <a:endParaRPr lang="en-GB" sz="16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16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Controlled Assessment Unit 3:</a:t>
            </a:r>
          </a:p>
          <a:p>
            <a:pPr>
              <a:lnSpc>
                <a:spcPct val="115000"/>
              </a:lnSpc>
            </a:pPr>
            <a:r>
              <a:rPr lang="en-GB" sz="1600" dirty="0" err="1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Practicals</a:t>
            </a:r>
            <a:r>
              <a:rPr lang="en-GB" sz="16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and paperwork</a:t>
            </a:r>
          </a:p>
          <a:p>
            <a:pPr>
              <a:lnSpc>
                <a:spcPct val="115000"/>
              </a:lnSpc>
            </a:pPr>
            <a:endParaRPr lang="en-GB" sz="16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16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Unit </a:t>
            </a:r>
            <a:r>
              <a:rPr lang="en-GB" sz="1600" dirty="0">
                <a:solidFill>
                  <a:prstClr val="white"/>
                </a:solidFill>
                <a:cs typeface="Times New Roman" panose="02020603050405020304" pitchFamily="18" charset="0"/>
              </a:rPr>
              <a:t>1 Introduction to the Built Environment &amp;</a:t>
            </a:r>
          </a:p>
          <a:p>
            <a:pPr>
              <a:lnSpc>
                <a:spcPct val="115000"/>
              </a:lnSpc>
            </a:pPr>
            <a:r>
              <a:rPr lang="en-GB" sz="16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Exam Revision</a:t>
            </a: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Horizontal Scroll 20"/>
          <p:cNvSpPr/>
          <p:nvPr/>
        </p:nvSpPr>
        <p:spPr>
          <a:xfrm>
            <a:off x="5500380" y="551621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10</a:t>
            </a:r>
          </a:p>
        </p:txBody>
      </p:sp>
      <p:sp>
        <p:nvSpPr>
          <p:cNvPr id="22" name="Horizontal Scroll 21"/>
          <p:cNvSpPr/>
          <p:nvPr/>
        </p:nvSpPr>
        <p:spPr>
          <a:xfrm>
            <a:off x="7232303" y="228289"/>
            <a:ext cx="1370447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11</a:t>
            </a:r>
          </a:p>
        </p:txBody>
      </p:sp>
    </p:spTree>
    <p:extLst>
      <p:ext uri="{BB962C8B-B14F-4D97-AF65-F5344CB8AC3E}">
        <p14:creationId xmlns:p14="http://schemas.microsoft.com/office/powerpoint/2010/main" val="2358212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2049" y="99875"/>
            <a:ext cx="5056618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Graphic Communication </a:t>
            </a:r>
            <a:r>
              <a:rPr lang="en-GB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KS4</a:t>
            </a:r>
            <a:endParaRPr lang="en-GB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6048" y="2924944"/>
            <a:ext cx="1673200" cy="379111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600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 algn="l"/>
            <a:endParaRPr lang="en-GB" sz="1600">
              <a:solidFill>
                <a:schemeClr val="tx1"/>
              </a:solidFill>
              <a:cs typeface="Segoe UI" panose="020B0502040204020203" pitchFamily="34" charset="0"/>
            </a:endParaRPr>
          </a:p>
        </p:txBody>
      </p:sp>
      <p:sp>
        <p:nvSpPr>
          <p:cNvPr id="13" name="Horizontal Scroll 12"/>
          <p:cNvSpPr/>
          <p:nvPr/>
        </p:nvSpPr>
        <p:spPr>
          <a:xfrm>
            <a:off x="395122" y="2215979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7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769248" y="2564905"/>
            <a:ext cx="1680080" cy="413443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000" i="1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 algn="l"/>
            <a:endParaRPr lang="en-GB" sz="1600">
              <a:solidFill>
                <a:prstClr val="black"/>
              </a:solidFill>
              <a:cs typeface="Segoe UI" panose="020B0502040204020203" pitchFamily="34" charset="0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3440419" y="1853890"/>
            <a:ext cx="1788248" cy="484544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400" i="1">
              <a:solidFill>
                <a:schemeClr val="tx1"/>
              </a:solidFill>
              <a:cs typeface="Segoe UI" panose="020B0502040204020203" pitchFamily="34" charset="0"/>
            </a:endParaRP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Design &amp; Technology</a:t>
            </a:r>
          </a:p>
          <a:p>
            <a:r>
              <a:rPr lang="en-GB" sz="2400" i="1">
                <a:solidFill>
                  <a:schemeClr val="tx1"/>
                </a:solidFill>
                <a:cs typeface="Segoe UI" panose="020B0502040204020203" pitchFamily="34" charset="0"/>
              </a:rPr>
              <a:t> KS3 Curriculum</a:t>
            </a:r>
          </a:p>
          <a:p>
            <a:pPr>
              <a:lnSpc>
                <a:spcPct val="115000"/>
              </a:lnSpc>
            </a:pPr>
            <a:endParaRPr lang="en-GB" sz="1800" i="1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Horizontal Scroll 16"/>
          <p:cNvSpPr/>
          <p:nvPr/>
        </p:nvSpPr>
        <p:spPr>
          <a:xfrm>
            <a:off x="2018712" y="1853890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8</a:t>
            </a:r>
          </a:p>
        </p:txBody>
      </p:sp>
      <p:sp>
        <p:nvSpPr>
          <p:cNvPr id="18" name="Horizontal Scroll 17"/>
          <p:cNvSpPr/>
          <p:nvPr/>
        </p:nvSpPr>
        <p:spPr>
          <a:xfrm>
            <a:off x="3659541" y="1101714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9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228667" y="1376130"/>
            <a:ext cx="1788248" cy="528908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 dirty="0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endParaRPr lang="en-GB" sz="1800" dirty="0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 algn="l">
              <a:lnSpc>
                <a:spcPct val="115000"/>
              </a:lnSpc>
            </a:pPr>
            <a:endParaRPr lang="en-GB" sz="20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6948264" y="983437"/>
            <a:ext cx="2024791" cy="5718246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endParaRPr lang="en-GB" sz="18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Horizontal Scroll 20"/>
          <p:cNvSpPr/>
          <p:nvPr/>
        </p:nvSpPr>
        <p:spPr>
          <a:xfrm>
            <a:off x="5500380" y="551621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10</a:t>
            </a:r>
          </a:p>
        </p:txBody>
      </p:sp>
      <p:sp>
        <p:nvSpPr>
          <p:cNvPr id="22" name="Horizontal Scroll 21"/>
          <p:cNvSpPr/>
          <p:nvPr/>
        </p:nvSpPr>
        <p:spPr>
          <a:xfrm>
            <a:off x="7232303" y="228289"/>
            <a:ext cx="1370447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>
                <a:solidFill>
                  <a:prstClr val="black"/>
                </a:solidFill>
                <a:cs typeface="Segoe UI" panose="020B0502040204020203" pitchFamily="34" charset="0"/>
              </a:rPr>
              <a:t>Year 11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8CE132-9C48-7B68-2F66-A078812C59DC}"/>
              </a:ext>
            </a:extLst>
          </p:cNvPr>
          <p:cNvSpPr txBox="1"/>
          <p:nvPr/>
        </p:nvSpPr>
        <p:spPr>
          <a:xfrm>
            <a:off x="5354411" y="1394985"/>
            <a:ext cx="1468109" cy="5729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Introduction: Learn elements of Graphic Design, key terms, tools and digital skills</a:t>
            </a:r>
          </a:p>
          <a:p>
            <a:endParaRPr lang="en-GB" sz="1000" dirty="0">
              <a:solidFill>
                <a:schemeClr val="bg1"/>
              </a:solidFill>
            </a:endParaRPr>
          </a:p>
          <a:p>
            <a:r>
              <a:rPr lang="en-GB" sz="1200" dirty="0">
                <a:solidFill>
                  <a:schemeClr val="bg1"/>
                </a:solidFill>
              </a:rPr>
              <a:t>*Design Analysis</a:t>
            </a:r>
          </a:p>
          <a:p>
            <a:r>
              <a:rPr lang="en-GB" sz="1200" dirty="0">
                <a:solidFill>
                  <a:schemeClr val="bg1"/>
                </a:solidFill>
              </a:rPr>
              <a:t>*Logo design on Procreate</a:t>
            </a:r>
          </a:p>
          <a:p>
            <a:r>
              <a:rPr lang="en-GB" sz="1200" dirty="0">
                <a:solidFill>
                  <a:schemeClr val="bg1"/>
                </a:solidFill>
              </a:rPr>
              <a:t>*Typography design on Illustrator</a:t>
            </a:r>
          </a:p>
          <a:p>
            <a:r>
              <a:rPr lang="en-GB" sz="1200" dirty="0">
                <a:solidFill>
                  <a:schemeClr val="bg1"/>
                </a:solidFill>
              </a:rPr>
              <a:t>*Product Promotion on Photoshop</a:t>
            </a:r>
          </a:p>
          <a:p>
            <a:r>
              <a:rPr lang="en-GB" sz="1200" dirty="0">
                <a:solidFill>
                  <a:schemeClr val="bg1"/>
                </a:solidFill>
              </a:rPr>
              <a:t>*Documentation</a:t>
            </a:r>
          </a:p>
          <a:p>
            <a:r>
              <a:rPr lang="en-GB" sz="1200" dirty="0">
                <a:solidFill>
                  <a:schemeClr val="bg1"/>
                </a:solidFill>
              </a:rPr>
              <a:t>*Reflect, Refine, Review</a:t>
            </a:r>
          </a:p>
          <a:p>
            <a:endParaRPr lang="en-GB" sz="1000" dirty="0">
              <a:solidFill>
                <a:schemeClr val="bg1"/>
              </a:solidFill>
            </a:endParaRPr>
          </a:p>
          <a:p>
            <a:r>
              <a:rPr lang="en-GB" sz="1200" dirty="0">
                <a:solidFill>
                  <a:schemeClr val="bg1"/>
                </a:solidFill>
              </a:rPr>
              <a:t>Sustained Project:</a:t>
            </a:r>
          </a:p>
          <a:p>
            <a:r>
              <a:rPr lang="en-GB" sz="1200" dirty="0">
                <a:solidFill>
                  <a:schemeClr val="bg1"/>
                </a:solidFill>
              </a:rPr>
              <a:t>*Investigating designers</a:t>
            </a:r>
          </a:p>
          <a:p>
            <a:r>
              <a:rPr lang="en-GB" sz="1200" dirty="0">
                <a:solidFill>
                  <a:schemeClr val="bg1"/>
                </a:solidFill>
              </a:rPr>
              <a:t>*Experimenting with printmaking</a:t>
            </a:r>
          </a:p>
          <a:p>
            <a:r>
              <a:rPr lang="en-GB" sz="1200" dirty="0">
                <a:solidFill>
                  <a:schemeClr val="bg1"/>
                </a:solidFill>
                <a:cs typeface="Calibri"/>
              </a:rPr>
              <a:t>*Developing branding, typography &amp; imagery</a:t>
            </a:r>
          </a:p>
          <a:p>
            <a:r>
              <a:rPr lang="en-GB" sz="1200" dirty="0">
                <a:solidFill>
                  <a:schemeClr val="bg1"/>
                </a:solidFill>
                <a:cs typeface="Calibri"/>
              </a:rPr>
              <a:t>*Planning for digital design</a:t>
            </a:r>
          </a:p>
          <a:p>
            <a:pPr>
              <a:lnSpc>
                <a:spcPct val="115000"/>
              </a:lnSpc>
            </a:pP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8C8B4E-607E-76CB-6EE7-4ECA9C5136A1}"/>
              </a:ext>
            </a:extLst>
          </p:cNvPr>
          <p:cNvSpPr txBox="1"/>
          <p:nvPr/>
        </p:nvSpPr>
        <p:spPr>
          <a:xfrm>
            <a:off x="7162447" y="1127115"/>
            <a:ext cx="156515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Mock Exam Preparation:</a:t>
            </a:r>
          </a:p>
          <a:p>
            <a:r>
              <a:rPr lang="en-GB" sz="1200" dirty="0">
                <a:solidFill>
                  <a:schemeClr val="bg1"/>
                </a:solidFill>
              </a:rPr>
              <a:t>*Further develop branding, typography &amp;  imagery</a:t>
            </a:r>
          </a:p>
          <a:p>
            <a:r>
              <a:rPr lang="en-GB" sz="1200" dirty="0">
                <a:solidFill>
                  <a:schemeClr val="bg1"/>
                </a:solidFill>
              </a:rPr>
              <a:t>*Final Design Plan</a:t>
            </a:r>
          </a:p>
          <a:p>
            <a:endParaRPr lang="en-GB" sz="1200" dirty="0">
              <a:solidFill>
                <a:schemeClr val="bg1"/>
              </a:solidFill>
            </a:endParaRPr>
          </a:p>
          <a:p>
            <a:r>
              <a:rPr lang="en-GB" sz="1200" dirty="0">
                <a:solidFill>
                  <a:schemeClr val="bg1"/>
                </a:solidFill>
              </a:rPr>
              <a:t>Mock exam:</a:t>
            </a:r>
          </a:p>
          <a:p>
            <a:r>
              <a:rPr lang="en-GB" sz="1200" dirty="0">
                <a:solidFill>
                  <a:schemeClr val="bg1"/>
                </a:solidFill>
              </a:rPr>
              <a:t>*Create final </a:t>
            </a:r>
            <a:r>
              <a:rPr lang="en-GB" sz="1200">
                <a:solidFill>
                  <a:schemeClr val="bg1"/>
                </a:solidFill>
              </a:rPr>
              <a:t>pieces:</a:t>
            </a:r>
          </a:p>
          <a:p>
            <a:r>
              <a:rPr lang="en-GB" sz="1200">
                <a:solidFill>
                  <a:schemeClr val="bg1"/>
                </a:solidFill>
              </a:rPr>
              <a:t> </a:t>
            </a:r>
            <a:r>
              <a:rPr lang="en-GB" sz="1200" dirty="0">
                <a:solidFill>
                  <a:schemeClr val="bg1"/>
                </a:solidFill>
              </a:rPr>
              <a:t>5 hours + lesson time</a:t>
            </a:r>
          </a:p>
          <a:p>
            <a:r>
              <a:rPr lang="en-GB" sz="1200" dirty="0">
                <a:solidFill>
                  <a:schemeClr val="bg1"/>
                </a:solidFill>
              </a:rPr>
              <a:t>*Final evaluation</a:t>
            </a:r>
          </a:p>
          <a:p>
            <a:endParaRPr lang="en-GB" sz="1200" dirty="0">
              <a:solidFill>
                <a:schemeClr val="bg1"/>
              </a:solidFill>
            </a:endParaRPr>
          </a:p>
          <a:p>
            <a:r>
              <a:rPr lang="en-GB" sz="1200" dirty="0">
                <a:solidFill>
                  <a:schemeClr val="bg1"/>
                </a:solidFill>
              </a:rPr>
              <a:t>Real Controlled Assessment Preparation: </a:t>
            </a:r>
          </a:p>
          <a:p>
            <a:r>
              <a:rPr lang="en-GB" sz="1200" dirty="0">
                <a:solidFill>
                  <a:schemeClr val="bg1"/>
                </a:solidFill>
              </a:rPr>
              <a:t>10 weeks</a:t>
            </a:r>
          </a:p>
          <a:p>
            <a:r>
              <a:rPr lang="en-GB" sz="1200" dirty="0">
                <a:solidFill>
                  <a:schemeClr val="bg1"/>
                </a:solidFill>
              </a:rPr>
              <a:t>*Research</a:t>
            </a:r>
          </a:p>
          <a:p>
            <a:r>
              <a:rPr lang="en-GB" sz="1200" dirty="0">
                <a:solidFill>
                  <a:schemeClr val="bg1"/>
                </a:solidFill>
              </a:rPr>
              <a:t>*Experimentation</a:t>
            </a:r>
          </a:p>
          <a:p>
            <a:r>
              <a:rPr lang="en-GB" sz="1200" dirty="0">
                <a:solidFill>
                  <a:schemeClr val="bg1"/>
                </a:solidFill>
              </a:rPr>
              <a:t>*Documentation</a:t>
            </a:r>
          </a:p>
          <a:p>
            <a:endParaRPr lang="en-GB" sz="1200" dirty="0">
              <a:solidFill>
                <a:schemeClr val="bg1"/>
              </a:solidFill>
            </a:endParaRPr>
          </a:p>
          <a:p>
            <a:r>
              <a:rPr lang="en-GB" sz="1200" dirty="0">
                <a:solidFill>
                  <a:schemeClr val="bg1"/>
                </a:solidFill>
              </a:rPr>
              <a:t>Final Controlled Assessment: </a:t>
            </a:r>
          </a:p>
          <a:p>
            <a:r>
              <a:rPr lang="en-GB" sz="1200" dirty="0">
                <a:solidFill>
                  <a:schemeClr val="bg1"/>
                </a:solidFill>
              </a:rPr>
              <a:t>2 days</a:t>
            </a:r>
          </a:p>
          <a:p>
            <a:endParaRPr lang="en-GB" sz="1200" dirty="0">
              <a:solidFill>
                <a:schemeClr val="bg1"/>
              </a:solidFill>
            </a:endParaRPr>
          </a:p>
          <a:p>
            <a:r>
              <a:rPr lang="en-GB" sz="1200" dirty="0">
                <a:solidFill>
                  <a:schemeClr val="bg1"/>
                </a:solidFill>
              </a:rPr>
              <a:t>Portfolio presentation &amp; work mounted on boards ready for external moderation</a:t>
            </a:r>
            <a:endParaRPr lang="en-GB" sz="12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715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40157"/>
            <a:ext cx="439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Design &amp; Technology GCSE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6048" y="2924944"/>
            <a:ext cx="1673200" cy="37911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0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Segoe UI" panose="020B05020402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Design &amp; Technology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 KS3 Curriculum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3" name="Horizontal Scroll 12"/>
          <p:cNvSpPr/>
          <p:nvPr/>
        </p:nvSpPr>
        <p:spPr>
          <a:xfrm>
            <a:off x="395122" y="2215979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Year 7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769248" y="2564905"/>
            <a:ext cx="1680080" cy="413443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Design &amp; Technology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 KS3 Curriculum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3440419" y="1853890"/>
            <a:ext cx="1788248" cy="484544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vert270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Design &amp; Technology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 KS3 Curriculum</a:t>
            </a:r>
          </a:p>
        </p:txBody>
      </p:sp>
      <p:sp>
        <p:nvSpPr>
          <p:cNvPr id="17" name="Horizontal Scroll 16"/>
          <p:cNvSpPr/>
          <p:nvPr/>
        </p:nvSpPr>
        <p:spPr>
          <a:xfrm>
            <a:off x="2018712" y="1853890"/>
            <a:ext cx="1133458" cy="648072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Year 8</a:t>
            </a:r>
          </a:p>
        </p:txBody>
      </p:sp>
      <p:sp>
        <p:nvSpPr>
          <p:cNvPr id="18" name="Horizontal Scroll 17"/>
          <p:cNvSpPr/>
          <p:nvPr/>
        </p:nvSpPr>
        <p:spPr>
          <a:xfrm>
            <a:off x="3659541" y="1101714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Year 9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228667" y="1426930"/>
            <a:ext cx="1788248" cy="527240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Design contexts, briefs 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lt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&amp; specification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User &amp; Stakeholder needs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&amp; requirements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Practical &amp; Design tasks – mini projects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200" b="1" dirty="0">
                <a:solidFill>
                  <a:prstClr val="white"/>
                </a:solidFill>
                <a:latin typeface="Calibri"/>
                <a:cs typeface="Calibri"/>
              </a:rPr>
              <a:t>Groupwork Competition Project – Design Ventura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Skills development tasks – sketching and modelling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200" b="1" dirty="0">
                <a:solidFill>
                  <a:prstClr val="white"/>
                </a:solidFill>
                <a:latin typeface="Calibri"/>
                <a:cs typeface="Calibri"/>
              </a:rPr>
              <a:t>-CAD/CAM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Dyson 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Engineering Box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Product Analysis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Design influences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lt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Materials, manufacturing &amp; technologies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NEA Coursework begins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6948264" y="983438"/>
            <a:ext cx="1938527" cy="5715902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Design contexts, brief 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lt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&amp; specification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200" b="1" dirty="0">
                <a:solidFill>
                  <a:prstClr val="white"/>
                </a:solidFill>
                <a:latin typeface="Calibri"/>
                <a:ea typeface="+mn-lt"/>
                <a:cs typeface="Calibri"/>
              </a:rPr>
              <a:t>E</a:t>
            </a:r>
            <a:r>
              <a:rPr kumimoji="0" lang="en-GB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xploring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 PUNs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200" b="1" dirty="0">
                <a:solidFill>
                  <a:prstClr val="white"/>
                </a:solidFill>
                <a:latin typeface="Calibri"/>
                <a:ea typeface="+mn-lt"/>
                <a:cs typeface="Calibri"/>
              </a:rPr>
              <a:t>Initial ideas and idea development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Developing, modelling &amp; Presenting Designs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Generate &amp; Test Design Proposals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Engineering Drawing Techniques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Computer Aided Design (CAD) and Computer Aided Manufacture (CAM)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3D Design Realisation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lt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Mock Exam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lt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Evaluating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NEA Coursework Submission</a:t>
            </a: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14999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Written Examination</a:t>
            </a: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Horizontal Scroll 20"/>
          <p:cNvSpPr/>
          <p:nvPr/>
        </p:nvSpPr>
        <p:spPr>
          <a:xfrm>
            <a:off x="5500380" y="551621"/>
            <a:ext cx="1244822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Year 10</a:t>
            </a:r>
          </a:p>
        </p:txBody>
      </p:sp>
      <p:sp>
        <p:nvSpPr>
          <p:cNvPr id="22" name="Horizontal Scroll 21"/>
          <p:cNvSpPr/>
          <p:nvPr/>
        </p:nvSpPr>
        <p:spPr>
          <a:xfrm>
            <a:off x="7232303" y="228289"/>
            <a:ext cx="1370447" cy="706359"/>
          </a:xfrm>
          <a:prstGeom prst="horizontalScroll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Year 11</a:t>
            </a:r>
          </a:p>
        </p:txBody>
      </p:sp>
    </p:spTree>
    <p:extLst>
      <p:ext uri="{BB962C8B-B14F-4D97-AF65-F5344CB8AC3E}">
        <p14:creationId xmlns:p14="http://schemas.microsoft.com/office/powerpoint/2010/main" val="3110987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6221dbcf1b24d8983da1c7d4acfb9aa xmlns="9da7815e-6224-41a2-8179-fbc5bdcec2cb">
      <Terms xmlns="http://schemas.microsoft.com/office/infopath/2007/PartnerControls"/>
    </l6221dbcf1b24d8983da1c7d4acfb9aa>
    <TaxCatchAll xmlns="9da7815e-6224-41a2-8179-fbc5bdcec2cb" xsi:nil="true"/>
    <MediaLengthInSeconds xmlns="f9e43229-532f-418d-917a-3b1e60951840" xsi:nil="true"/>
    <SharedWithUsers xmlns="05f361ec-642c-42da-9b0c-7151ab1ec790">
      <UserInfo>
        <DisplayName/>
        <AccountId xsi:nil="true"/>
        <AccountType/>
      </UserInfo>
    </SharedWithUsers>
    <lcf76f155ced4ddcb4097134ff3c332f xmlns="f9e43229-532f-418d-917a-3b1e6095184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6579F2D35D7846BF304FD1191202CE" ma:contentTypeVersion="19" ma:contentTypeDescription="Create a new document." ma:contentTypeScope="" ma:versionID="7f382820382d4558b35c27bbbeffc107">
  <xsd:schema xmlns:xsd="http://www.w3.org/2001/XMLSchema" xmlns:xs="http://www.w3.org/2001/XMLSchema" xmlns:p="http://schemas.microsoft.com/office/2006/metadata/properties" xmlns:ns2="9da7815e-6224-41a2-8179-fbc5bdcec2cb" xmlns:ns3="f9e43229-532f-418d-917a-3b1e60951840" xmlns:ns4="05f361ec-642c-42da-9b0c-7151ab1ec790" targetNamespace="http://schemas.microsoft.com/office/2006/metadata/properties" ma:root="true" ma:fieldsID="6730026e28ecf4dbb3083a7521dca166" ns2:_="" ns3:_="" ns4:_="">
    <xsd:import namespace="9da7815e-6224-41a2-8179-fbc5bdcec2cb"/>
    <xsd:import namespace="f9e43229-532f-418d-917a-3b1e60951840"/>
    <xsd:import namespace="05f361ec-642c-42da-9b0c-7151ab1ec790"/>
    <xsd:element name="properties">
      <xsd:complexType>
        <xsd:sequence>
          <xsd:element name="documentManagement">
            <xsd:complexType>
              <xsd:all>
                <xsd:element ref="ns2:l6221dbcf1b24d8983da1c7d4acfb9aa" minOccurs="0"/>
                <xsd:element ref="ns2:TaxCatchAll" minOccurs="0"/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a7815e-6224-41a2-8179-fbc5bdcec2cb" elementFormDefault="qualified">
    <xsd:import namespace="http://schemas.microsoft.com/office/2006/documentManagement/types"/>
    <xsd:import namespace="http://schemas.microsoft.com/office/infopath/2007/PartnerControls"/>
    <xsd:element name="l6221dbcf1b24d8983da1c7d4acfb9aa" ma:index="9" nillable="true" ma:taxonomy="true" ma:internalName="l6221dbcf1b24d8983da1c7d4acfb9aa" ma:taxonomyFieldName="Document_x0020_Category" ma:displayName="Document Category" ma:fieldId="{56221dbc-f1b2-4d89-83da-1c7d4acfb9aa}" ma:sspId="755c0e60-3cfb-4199-92cf-3a58c40b78d9" ma:termSetId="661e7864-180b-417f-bce2-625c5702c59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ca470b94-4fdf-430d-b91a-1b3064b39b9f}" ma:internalName="TaxCatchAll" ma:showField="CatchAllData" ma:web="9da7815e-6224-41a2-8179-fbc5bdcec2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e43229-532f-418d-917a-3b1e609518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755c0e60-3cfb-4199-92cf-3a58c40b78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361ec-642c-42da-9b0c-7151ab1ec79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EC9C11-ECBC-4C6A-BF93-5B8D6D03ECEE}">
  <ds:schemaRefs>
    <ds:schemaRef ds:uri="9da7815e-6224-41a2-8179-fbc5bdcec2cb"/>
    <ds:schemaRef ds:uri="http://www.w3.org/XML/1998/namespace"/>
    <ds:schemaRef ds:uri="f9e43229-532f-418d-917a-3b1e60951840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05f361ec-642c-42da-9b0c-7151ab1ec790"/>
    <ds:schemaRef ds:uri="http://schemas.microsoft.com/office/2006/metadata/propertie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152230F-9070-43C9-BEBC-938907E8CE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196B1C-FC48-4E86-8693-3E65A2448770}">
  <ds:schemaRefs>
    <ds:schemaRef ds:uri="05f361ec-642c-42da-9b0c-7151ab1ec790"/>
    <ds:schemaRef ds:uri="9da7815e-6224-41a2-8179-fbc5bdcec2cb"/>
    <ds:schemaRef ds:uri="f9e43229-532f-418d-917a-3b1e6095184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1075</Words>
  <Application>Microsoft Office PowerPoint</Application>
  <PresentationFormat>On-screen Show (4:3)</PresentationFormat>
  <Paragraphs>320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Segoe UI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Ken Stimpson Community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7 Listening &amp; Reading (Receptive Language)</dc:title>
  <dc:creator>Ken Stimpson Community School</dc:creator>
  <cp:lastModifiedBy>Kim Allen</cp:lastModifiedBy>
  <cp:revision>224</cp:revision>
  <cp:lastPrinted>2020-02-10T11:42:57Z</cp:lastPrinted>
  <dcterms:created xsi:type="dcterms:W3CDTF">2015-03-10T14:28:31Z</dcterms:created>
  <dcterms:modified xsi:type="dcterms:W3CDTF">2024-09-27T11:58:54Z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0x010100B26579F2D35D7846BF304FD1191202CE</vt:lpwstr>
  </property>
  <property fmtid="{D5CDD505-2E9C-101B-9397-08002B2CF9AE}" pid="3" name="Staff Category">
    <vt:lpwstr/>
  </property>
  <property fmtid="{D5CDD505-2E9C-101B-9397-08002B2CF9AE}" pid="4" name="ExamBoard">
    <vt:lpwstr/>
  </property>
  <property fmtid="{D5CDD505-2E9C-101B-9397-08002B2CF9AE}" pid="5" name="Topic">
    <vt:lpwstr/>
  </property>
  <property fmtid="{D5CDD505-2E9C-101B-9397-08002B2CF9AE}" pid="6" name="Resource Category">
    <vt:lpwstr/>
  </property>
  <property fmtid="{D5CDD505-2E9C-101B-9397-08002B2CF9AE}" pid="7" name="Term">
    <vt:lpwstr/>
  </property>
  <property fmtid="{D5CDD505-2E9C-101B-9397-08002B2CF9AE}" pid="8" name="Week">
    <vt:lpwstr/>
  </property>
  <property fmtid="{D5CDD505-2E9C-101B-9397-08002B2CF9AE}" pid="9" name="xd_ProgID">
    <vt:lpwstr/>
  </property>
  <property fmtid="{D5CDD505-2E9C-101B-9397-08002B2CF9AE}" pid="10" name="CurriculumSubject">
    <vt:lpwstr>Design and Technology</vt:lpwstr>
  </property>
  <property fmtid="{D5CDD505-2E9C-101B-9397-08002B2CF9AE}" pid="11" name="ComplianceAssetId">
    <vt:lpwstr/>
  </property>
  <property fmtid="{D5CDD505-2E9C-101B-9397-08002B2CF9AE}" pid="12" name="TemplateUrl">
    <vt:lpwstr/>
  </property>
  <property fmtid="{D5CDD505-2E9C-101B-9397-08002B2CF9AE}" pid="13" name="_ExtendedDescription">
    <vt:lpwstr/>
  </property>
  <property fmtid="{D5CDD505-2E9C-101B-9397-08002B2CF9AE}" pid="14" name="xd_Signature">
    <vt:bool>false</vt:bool>
  </property>
  <property fmtid="{D5CDD505-2E9C-101B-9397-08002B2CF9AE}" pid="15" name="Document Category">
    <vt:lpwstr/>
  </property>
  <property fmtid="{D5CDD505-2E9C-101B-9397-08002B2CF9AE}" pid="16" name="MediaServiceImageTags">
    <vt:lpwstr/>
  </property>
</Properties>
</file>